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82" r:id="rId20"/>
    <p:sldId id="276" r:id="rId21"/>
    <p:sldId id="275" r:id="rId22"/>
    <p:sldId id="277" r:id="rId23"/>
    <p:sldId id="278" r:id="rId24"/>
    <p:sldId id="279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F7EA-8A0D-4EB9-9FF6-E376F7EFB638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ED3F8-2DDE-42C0-9A25-CF5F5081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1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BBE32-406B-45E5-9AD5-B8BD1CA901E5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The algorithm of PSCF is to count each trajectory endpoint that terminates within the grid cell.</a:t>
            </a:r>
          </a:p>
          <a:p>
            <a:r>
              <a:rPr lang="en-US" altLang="ko-KR"/>
              <a:t>The trajectory that contains high Hg concentration is counted to increase the probability.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7D87-41D4-48DC-B648-B499A0699E9C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D22-1BCB-492F-A686-8A3F3AAC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7D87-41D4-48DC-B648-B499A0699E9C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D22-1BCB-492F-A686-8A3F3AAC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7D87-41D4-48DC-B648-B499A0699E9C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D22-1BCB-492F-A686-8A3F3AAC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1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7D87-41D4-48DC-B648-B499A0699E9C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D22-1BCB-492F-A686-8A3F3AAC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0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7D87-41D4-48DC-B648-B499A0699E9C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D22-1BCB-492F-A686-8A3F3AAC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0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7D87-41D4-48DC-B648-B499A0699E9C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D22-1BCB-492F-A686-8A3F3AAC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7D87-41D4-48DC-B648-B499A0699E9C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D22-1BCB-492F-A686-8A3F3AAC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0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7D87-41D4-48DC-B648-B499A0699E9C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D22-1BCB-492F-A686-8A3F3AAC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7D87-41D4-48DC-B648-B499A0699E9C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D22-1BCB-492F-A686-8A3F3AAC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7D87-41D4-48DC-B648-B499A0699E9C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D22-1BCB-492F-A686-8A3F3AAC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2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7D87-41D4-48DC-B648-B499A0699E9C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D22-1BCB-492F-A686-8A3F3AAC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8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D7D87-41D4-48DC-B648-B499A0699E9C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5D22-1BCB-492F-A686-8A3F3AAC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heasd/research/pmf.html" TargetMode="External"/><Relationship Id="rId2" Type="http://schemas.openxmlformats.org/officeDocument/2006/relationships/hyperlink" Target="http://people.clarkson.edu/~phopk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culty.washington.edu/tlarson/CEE557/PMF%204.1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ang\Desktop\2317464561771514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3886200" cy="258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Critical Review and Meta-analysis of ambient particulate matter source apportionment using receptor models in Europe</a:t>
            </a:r>
            <a:br>
              <a:rPr lang="en-US" altLang="zh-TW" dirty="0" smtClean="0"/>
            </a:br>
            <a:r>
              <a:rPr lang="en-US" altLang="zh-TW" sz="2700" dirty="0" smtClean="0"/>
              <a:t>C.A. </a:t>
            </a:r>
            <a:r>
              <a:rPr lang="en-US" altLang="zh-TW" sz="2700" dirty="0" err="1" smtClean="0"/>
              <a:t>Belis</a:t>
            </a:r>
            <a:r>
              <a:rPr lang="en-US" altLang="zh-TW" sz="2700" dirty="0" smtClean="0"/>
              <a:t>, F. </a:t>
            </a:r>
            <a:r>
              <a:rPr lang="en-US" altLang="zh-TW" sz="2700" dirty="0" err="1" smtClean="0"/>
              <a:t>Karagulian</a:t>
            </a:r>
            <a:r>
              <a:rPr lang="en-US" altLang="zh-TW" sz="2700" dirty="0" smtClean="0"/>
              <a:t>, B.R. Larsen, P.K.</a:t>
            </a:r>
            <a:r>
              <a:rPr lang="zh-TW" altLang="en-US" sz="2700" dirty="0" smtClean="0"/>
              <a:t> </a:t>
            </a:r>
            <a:r>
              <a:rPr lang="en-US" altLang="zh-TW" sz="2700" dirty="0" err="1" smtClean="0"/>
              <a:t>Hopke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Atmospheric Environment 69 (2013) 94-108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1416" y="4395917"/>
            <a:ext cx="6400800" cy="2362200"/>
          </a:xfrm>
        </p:spPr>
        <p:txBody>
          <a:bodyPr/>
          <a:lstStyle/>
          <a:p>
            <a:pPr algn="r"/>
            <a:r>
              <a:rPr lang="en-US" dirty="0" smtClean="0"/>
              <a:t>Presented by </a:t>
            </a:r>
          </a:p>
          <a:p>
            <a:pPr algn="r"/>
            <a:r>
              <a:rPr lang="en-US" dirty="0" err="1" smtClean="0"/>
              <a:t>Jiaoyan</a:t>
            </a:r>
            <a:r>
              <a:rPr lang="en-US" dirty="0" smtClean="0"/>
              <a:t> Huang</a:t>
            </a:r>
          </a:p>
          <a:p>
            <a:pPr algn="r"/>
            <a:r>
              <a:rPr lang="en-US" dirty="0" smtClean="0"/>
              <a:t>@ATM 790 </a:t>
            </a:r>
          </a:p>
          <a:p>
            <a:pPr algn="r"/>
            <a:r>
              <a:rPr lang="en-US" dirty="0" smtClean="0"/>
              <a:t>Univ. of Nevada, Reno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Receptor </a:t>
            </a:r>
            <a:r>
              <a:rPr lang="en-US" dirty="0" smtClean="0"/>
              <a:t>modeling</a:t>
            </a:r>
            <a:br>
              <a:rPr lang="en-US" dirty="0" smtClean="0"/>
            </a:br>
            <a:r>
              <a:rPr lang="en-US" dirty="0" smtClean="0"/>
              <a:t>Enrichment </a:t>
            </a:r>
            <a:r>
              <a:rPr lang="en-US" altLang="zh-TW" dirty="0" smtClean="0"/>
              <a:t>F</a:t>
            </a:r>
            <a:r>
              <a:rPr lang="en-US" dirty="0" smtClean="0"/>
              <a:t>actor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20166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" y="2943010"/>
            <a:ext cx="2948432" cy="66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8710" y="3630930"/>
            <a:ext cx="464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could be from sea salt (Na, Cl) and soil (Al, Ca)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8710" y="4202668"/>
            <a:ext cx="531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-Al and Si are the most common crust/reference spices</a:t>
            </a:r>
          </a:p>
          <a:p>
            <a:r>
              <a:rPr lang="en-US" dirty="0" smtClean="0"/>
              <a:t>-EFs vary with locations</a:t>
            </a:r>
          </a:p>
          <a:p>
            <a:r>
              <a:rPr lang="en-US" dirty="0" smtClean="0"/>
              <a:t>-many sources could be lumped together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Receptor </a:t>
            </a:r>
            <a:r>
              <a:rPr lang="en-US" dirty="0" smtClean="0"/>
              <a:t>modeling</a:t>
            </a:r>
            <a:br>
              <a:rPr lang="en-US" dirty="0" smtClean="0"/>
            </a:br>
            <a:r>
              <a:rPr lang="en-US" dirty="0" smtClean="0"/>
              <a:t>Chemical </a:t>
            </a:r>
            <a:r>
              <a:rPr lang="en-US" altLang="zh-TW" dirty="0" smtClean="0"/>
              <a:t>M</a:t>
            </a:r>
            <a:r>
              <a:rPr lang="en-US" dirty="0" smtClean="0"/>
              <a:t>ass </a:t>
            </a:r>
            <a:r>
              <a:rPr lang="en-US" altLang="zh-TW" dirty="0" smtClean="0"/>
              <a:t>B</a:t>
            </a:r>
            <a:r>
              <a:rPr lang="en-US" dirty="0" smtClean="0"/>
              <a:t>alance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2362200" cy="111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3448627" cy="96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38400" y="3886200"/>
            <a:ext cx="3617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-emission profiles are needed</a:t>
            </a:r>
          </a:p>
          <a:p>
            <a:r>
              <a:rPr lang="en-US" dirty="0" smtClean="0"/>
              <a:t>-multiple linear regression</a:t>
            </a:r>
          </a:p>
          <a:p>
            <a:r>
              <a:rPr lang="en-US" dirty="0" smtClean="0"/>
              <a:t>-weighting factors with uncertainties</a:t>
            </a:r>
          </a:p>
        </p:txBody>
      </p:sp>
    </p:spTree>
    <p:extLst>
      <p:ext uri="{BB962C8B-B14F-4D97-AF65-F5344CB8AC3E}">
        <p14:creationId xmlns:p14="http://schemas.microsoft.com/office/powerpoint/2010/main" val="18659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Receptor modeling</a:t>
            </a:r>
            <a:br>
              <a:rPr lang="en-US" dirty="0"/>
            </a:br>
            <a:r>
              <a:rPr lang="en-US" altLang="zh-TW" dirty="0" smtClean="0"/>
              <a:t>Principal Component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convert a set of observations of possibly correlated variables into a set of values of linearly uncorrelated variables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344197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3251678"/>
            <a:ext cx="9144000" cy="3155414"/>
            <a:chOff x="0" y="857232"/>
            <a:chExt cx="9144000" cy="3155414"/>
          </a:xfrm>
        </p:grpSpPr>
        <p:sp>
          <p:nvSpPr>
            <p:cNvPr id="7" name="Rectangle 6"/>
            <p:cNvSpPr/>
            <p:nvPr/>
          </p:nvSpPr>
          <p:spPr>
            <a:xfrm>
              <a:off x="0" y="857232"/>
              <a:ext cx="9144000" cy="3071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85786" y="928670"/>
              <a:ext cx="8001056" cy="3083976"/>
              <a:chOff x="214282" y="2143116"/>
              <a:chExt cx="10323944" cy="460113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14282" y="2143116"/>
                <a:ext cx="8572560" cy="42148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1472" y="2219750"/>
                <a:ext cx="3929090" cy="400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57752" y="2219750"/>
                <a:ext cx="3857652" cy="3950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191898" y="6193230"/>
                <a:ext cx="5346328" cy="551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err="1" smtClean="0"/>
                  <a:t>Hopke</a:t>
                </a:r>
                <a:r>
                  <a:rPr lang="en-US" altLang="zh-TW" dirty="0" smtClean="0"/>
                  <a:t>, personal communication</a:t>
                </a:r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06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Receptor modeling</a:t>
            </a:r>
            <a:br>
              <a:rPr lang="en-US" dirty="0"/>
            </a:br>
            <a:r>
              <a:rPr lang="en-US" altLang="zh-TW" dirty="0" smtClean="0"/>
              <a:t>Positive Matrix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weighted factorization problem with non-negativity constraints using known experimental uncertainties as input data thereby allowing individual treatment (scaling) of matrix elements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78376"/>
            <a:ext cx="7471904" cy="16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0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Receptor </a:t>
            </a:r>
            <a:r>
              <a:rPr lang="en-US" dirty="0" smtClean="0"/>
              <a:t>modeling</a:t>
            </a:r>
            <a:br>
              <a:rPr lang="en-US" dirty="0" smtClean="0"/>
            </a:br>
            <a:r>
              <a:rPr lang="en-US" dirty="0" smtClean="0"/>
              <a:t>PCA vs FA(PMF)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PCA aims to maximize the variance by minimizing the sum of </a:t>
            </a:r>
            <a:r>
              <a:rPr lang="en-US" dirty="0" smtClean="0"/>
              <a:t>squares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FA </a:t>
            </a:r>
            <a:r>
              <a:rPr lang="en-US" dirty="0"/>
              <a:t>relies on a definite model including common factors, specific factors and measurement </a:t>
            </a:r>
            <a:r>
              <a:rPr lang="en-US" dirty="0" smtClean="0"/>
              <a:t>errors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PCA </a:t>
            </a:r>
            <a:r>
              <a:rPr lang="en-US" dirty="0"/>
              <a:t>has a unique </a:t>
            </a:r>
            <a:r>
              <a:rPr lang="en-US" dirty="0" smtClean="0"/>
              <a:t>solution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 </a:t>
            </a:r>
            <a:r>
              <a:rPr lang="en-US" dirty="0"/>
              <a:t>PCA, variables are almost independent from each other while common factors (communalities) contribute to at least two </a:t>
            </a:r>
            <a:r>
              <a:rPr lang="en-US" dirty="0" smtClean="0"/>
              <a:t>variables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FA </a:t>
            </a:r>
            <a:r>
              <a:rPr lang="en-US" dirty="0"/>
              <a:t>is considered more efficient than PCA in finding the underlying structure of </a:t>
            </a:r>
            <a:r>
              <a:rPr lang="en-US" dirty="0" smtClean="0"/>
              <a:t>data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PCA </a:t>
            </a:r>
            <a:r>
              <a:rPr lang="en-US" b="1" dirty="0"/>
              <a:t>and FA produce similar results when there are many variables and their specific variances are </a:t>
            </a:r>
            <a:r>
              <a:rPr lang="en-US" b="1" dirty="0" smtClean="0"/>
              <a:t>small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24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identification</a:t>
            </a:r>
            <a:br>
              <a:rPr lang="en-US" dirty="0" smtClean="0"/>
            </a:br>
            <a:r>
              <a:rPr lang="en-US" dirty="0" smtClean="0"/>
              <a:t>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Zhang et al., 2011 ABC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POA from fossil fuel-hydrocarbon organic aerosol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Cooking related OA-hydrocarbon </a:t>
            </a:r>
            <a:r>
              <a:rPr lang="en-US" dirty="0"/>
              <a:t>organic </a:t>
            </a:r>
            <a:r>
              <a:rPr lang="en-US" dirty="0" smtClean="0"/>
              <a:t>aerosol with diurnal pattern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Biomass burning-m/z 60-73, </a:t>
            </a:r>
            <a:r>
              <a:rPr lang="en-US" dirty="0" err="1" smtClean="0"/>
              <a:t>levogluvosan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LV-OOA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SV-OOA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 </a:t>
            </a:r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724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Sea/Road </a:t>
            </a:r>
            <a:r>
              <a:rPr lang="en-US" dirty="0" smtClean="0"/>
              <a:t>salt: Na, Cl, and Mg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Crustal dust: Al, Si, Ca, and Fe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Secondary inorganic aerosol: S, NO3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Oil combustion: V, Ni, 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Coal combustion: Se, PAHs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Mobile sources: Cu, Zn, Sb, Sn, EC, </a:t>
            </a:r>
            <a:r>
              <a:rPr lang="en-US" dirty="0" err="1" smtClean="0"/>
              <a:t>Pb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Metallurgic sources: Cu, Fe, </a:t>
            </a:r>
            <a:r>
              <a:rPr lang="en-US" dirty="0" err="1" smtClean="0"/>
              <a:t>Mn</a:t>
            </a:r>
            <a:r>
              <a:rPr lang="en-US" dirty="0" smtClean="0"/>
              <a:t>, Zn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Biomass burning: K, </a:t>
            </a:r>
            <a:r>
              <a:rPr lang="en-US" dirty="0" err="1" smtClean="0"/>
              <a:t>levoglucosan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identification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6494671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H. Guo et al. / </a:t>
            </a:r>
            <a:r>
              <a:rPr lang="fr-FR" dirty="0" err="1"/>
              <a:t>Atmospheric</a:t>
            </a:r>
            <a:r>
              <a:rPr lang="fr-FR" dirty="0"/>
              <a:t> </a:t>
            </a:r>
            <a:r>
              <a:rPr lang="fr-FR" dirty="0" err="1"/>
              <a:t>Environment</a:t>
            </a:r>
            <a:r>
              <a:rPr lang="fr-FR" dirty="0"/>
              <a:t> 43 (2009) 1159–1169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6019800"/>
            <a:ext cx="8058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Receptor modeling of source apportionment of Hong Kong aerosols and the implication of urban and regional contribution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419600"/>
            <a:ext cx="3823209" cy="168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2" y="4419600"/>
            <a:ext cx="3968748" cy="16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819400"/>
            <a:ext cx="3943349" cy="163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823210" cy="160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962399" cy="164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219199"/>
            <a:ext cx="3943348" cy="164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8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identification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4999"/>
            <a:ext cx="7772400" cy="375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6494671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H. Guo et al. / </a:t>
            </a:r>
            <a:r>
              <a:rPr lang="fr-FR" dirty="0" err="1"/>
              <a:t>Atmospheric</a:t>
            </a:r>
            <a:r>
              <a:rPr lang="fr-FR" dirty="0"/>
              <a:t> </a:t>
            </a:r>
            <a:r>
              <a:rPr lang="fr-FR" dirty="0" err="1"/>
              <a:t>Environment</a:t>
            </a:r>
            <a:r>
              <a:rPr lang="fr-FR" dirty="0"/>
              <a:t> 43 (2009) 1159–1169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6019800"/>
            <a:ext cx="8058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Receptor modeling of source apportionment of Hong Kong aerosols and the implication of urban and regional contribution</a:t>
            </a:r>
          </a:p>
        </p:txBody>
      </p:sp>
    </p:spTree>
    <p:extLst>
      <p:ext uri="{BB962C8B-B14F-4D97-AF65-F5344CB8AC3E}">
        <p14:creationId xmlns:p14="http://schemas.microsoft.com/office/powerpoint/2010/main" val="1043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discussions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21204"/>
            <a:ext cx="4557712" cy="525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92600" y="6521103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Y. Wang et al. / Chemosphere 92 (2013) 360–367</a:t>
            </a:r>
          </a:p>
        </p:txBody>
      </p:sp>
    </p:spTree>
    <p:extLst>
      <p:ext uri="{BB962C8B-B14F-4D97-AF65-F5344CB8AC3E}">
        <p14:creationId xmlns:p14="http://schemas.microsoft.com/office/powerpoint/2010/main" val="40675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Introduction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air quality related models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Receptor modeling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assumptions</a:t>
            </a:r>
          </a:p>
          <a:p>
            <a:pPr marL="914400" indent="-914400">
              <a:buNone/>
            </a:pPr>
            <a:r>
              <a:rPr lang="en-US" dirty="0"/>
              <a:t>	</a:t>
            </a:r>
            <a:r>
              <a:rPr lang="en-US" dirty="0" smtClean="0"/>
              <a:t>- Incremental concentrations</a:t>
            </a:r>
          </a:p>
          <a:p>
            <a:pPr marL="914400" indent="-914400">
              <a:buNone/>
            </a:pPr>
            <a:r>
              <a:rPr lang="en-US" dirty="0"/>
              <a:t>	</a:t>
            </a:r>
            <a:r>
              <a:rPr lang="en-US" dirty="0" smtClean="0"/>
              <a:t>- Enrichment ratio (ER/EF)</a:t>
            </a:r>
          </a:p>
          <a:p>
            <a:pPr marL="914400" indent="-914400">
              <a:buNone/>
            </a:pPr>
            <a:r>
              <a:rPr lang="en-US" dirty="0"/>
              <a:t>	</a:t>
            </a:r>
            <a:r>
              <a:rPr lang="en-US" dirty="0" smtClean="0"/>
              <a:t>- Chemical mass balance (CMB)</a:t>
            </a:r>
          </a:p>
          <a:p>
            <a:pPr marL="914400" indent="-914400">
              <a:buNone/>
            </a:pPr>
            <a:r>
              <a:rPr lang="en-US" dirty="0"/>
              <a:t>	</a:t>
            </a:r>
            <a:r>
              <a:rPr lang="en-US" dirty="0" smtClean="0"/>
              <a:t>- Principal component analysis (PCA)</a:t>
            </a:r>
          </a:p>
          <a:p>
            <a:pPr marL="914400" indent="-914400">
              <a:buNone/>
            </a:pPr>
            <a:r>
              <a:rPr lang="en-US" dirty="0"/>
              <a:t>	</a:t>
            </a:r>
            <a:r>
              <a:rPr lang="en-US" dirty="0" smtClean="0"/>
              <a:t>- Factor analysis (FA)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Factor identification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Further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Future discussions</a:t>
            </a:r>
            <a:br>
              <a:rPr lang="en-US" altLang="ko-KR" dirty="0" smtClean="0"/>
            </a:br>
            <a:r>
              <a:rPr lang="en-US" altLang="ko-KR" dirty="0" smtClean="0"/>
              <a:t>PSCF</a:t>
            </a:r>
            <a:endParaRPr lang="en-US" altLang="ko-KR" dirty="0"/>
          </a:p>
        </p:txBody>
      </p:sp>
      <p:graphicFrame>
        <p:nvGraphicFramePr>
          <p:cNvPr id="1597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35930"/>
              </p:ext>
            </p:extLst>
          </p:nvPr>
        </p:nvGraphicFramePr>
        <p:xfrm>
          <a:off x="1281113" y="1676400"/>
          <a:ext cx="6600825" cy="3200400"/>
        </p:xfrm>
        <a:graphic>
          <a:graphicData uri="http://schemas.openxmlformats.org/drawingml/2006/table">
            <a:tbl>
              <a:tblPr/>
              <a:tblGrid>
                <a:gridCol w="733425"/>
                <a:gridCol w="733425"/>
                <a:gridCol w="733425"/>
                <a:gridCol w="733425"/>
                <a:gridCol w="733425"/>
                <a:gridCol w="733425"/>
                <a:gridCol w="781050"/>
                <a:gridCol w="685800"/>
                <a:gridCol w="733425"/>
              </a:tblGrid>
              <a:tr h="635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굴림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9810" name="Text Box 66"/>
          <p:cNvSpPr txBox="1">
            <a:spLocks noChangeArrowheads="1"/>
          </p:cNvSpPr>
          <p:nvPr/>
        </p:nvSpPr>
        <p:spPr bwMode="auto">
          <a:xfrm>
            <a:off x="3719513" y="23622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/>
            <a:r>
              <a:rPr kumimoji="0" lang="en-US" altLang="ko-KR" sz="2000">
                <a:latin typeface="Times New Roman" pitchFamily="18" charset="0"/>
              </a:rPr>
              <a:t>Sampling site</a:t>
            </a:r>
          </a:p>
        </p:txBody>
      </p:sp>
      <p:sp>
        <p:nvSpPr>
          <p:cNvPr id="159811" name="Line 67"/>
          <p:cNvSpPr>
            <a:spLocks noChangeShapeType="1"/>
          </p:cNvSpPr>
          <p:nvPr/>
        </p:nvSpPr>
        <p:spPr bwMode="auto">
          <a:xfrm flipH="1">
            <a:off x="4633913" y="2743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812" name="Text Box 68"/>
          <p:cNvSpPr txBox="1">
            <a:spLocks noChangeArrowheads="1"/>
          </p:cNvSpPr>
          <p:nvPr/>
        </p:nvSpPr>
        <p:spPr bwMode="auto">
          <a:xfrm>
            <a:off x="2728913" y="405447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/>
            <a:r>
              <a:rPr kumimoji="0"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Cell 1</a:t>
            </a:r>
          </a:p>
        </p:txBody>
      </p:sp>
      <p:sp>
        <p:nvSpPr>
          <p:cNvPr id="159813" name="Line 69"/>
          <p:cNvSpPr>
            <a:spLocks noChangeShapeType="1"/>
          </p:cNvSpPr>
          <p:nvPr/>
        </p:nvSpPr>
        <p:spPr bwMode="auto">
          <a:xfrm flipH="1" flipV="1">
            <a:off x="5791200" y="3276600"/>
            <a:ext cx="609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814" name="Text Box 70"/>
          <p:cNvSpPr txBox="1">
            <a:spLocks noChangeArrowheads="1"/>
          </p:cNvSpPr>
          <p:nvPr/>
        </p:nvSpPr>
        <p:spPr bwMode="auto">
          <a:xfrm>
            <a:off x="6386513" y="3048000"/>
            <a:ext cx="852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/>
            <a:r>
              <a:rPr kumimoji="0"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Cell 2</a:t>
            </a:r>
          </a:p>
        </p:txBody>
      </p:sp>
      <p:sp>
        <p:nvSpPr>
          <p:cNvPr id="159815" name="Line 71"/>
          <p:cNvSpPr>
            <a:spLocks noChangeShapeType="1"/>
          </p:cNvSpPr>
          <p:nvPr/>
        </p:nvSpPr>
        <p:spPr bwMode="auto">
          <a:xfrm flipV="1">
            <a:off x="3109913" y="3673475"/>
            <a:ext cx="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816" name="Text Box 72"/>
          <p:cNvSpPr txBox="1">
            <a:spLocks noChangeArrowheads="1"/>
          </p:cNvSpPr>
          <p:nvPr/>
        </p:nvSpPr>
        <p:spPr bwMode="auto">
          <a:xfrm>
            <a:off x="1519238" y="5287962"/>
            <a:ext cx="5110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2000" dirty="0">
                <a:latin typeface="Times New Roman" pitchFamily="18" charset="0"/>
              </a:rPr>
              <a:t>Back-trajectory representing high concentration</a:t>
            </a:r>
            <a:r>
              <a:rPr kumimoji="0" lang="en-US" altLang="ko-KR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159817" name="Text Box 73"/>
          <p:cNvSpPr txBox="1">
            <a:spLocks noChangeArrowheads="1"/>
          </p:cNvSpPr>
          <p:nvPr/>
        </p:nvSpPr>
        <p:spPr bwMode="auto">
          <a:xfrm>
            <a:off x="1503363" y="5683250"/>
            <a:ext cx="504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2000" dirty="0">
                <a:latin typeface="Times New Roman" pitchFamily="18" charset="0"/>
              </a:rPr>
              <a:t>Back-trajectory representing low concentration</a:t>
            </a:r>
            <a:r>
              <a:rPr kumimoji="0" lang="en-US" altLang="ko-KR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159818" name="Line 74"/>
          <p:cNvSpPr>
            <a:spLocks noChangeShapeType="1"/>
          </p:cNvSpPr>
          <p:nvPr/>
        </p:nvSpPr>
        <p:spPr bwMode="auto">
          <a:xfrm>
            <a:off x="823913" y="5516562"/>
            <a:ext cx="53340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819" name="Line 75"/>
          <p:cNvSpPr>
            <a:spLocks noChangeShapeType="1"/>
          </p:cNvSpPr>
          <p:nvPr/>
        </p:nvSpPr>
        <p:spPr bwMode="auto">
          <a:xfrm>
            <a:off x="823913" y="5911850"/>
            <a:ext cx="533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820" name="Text Box 76"/>
          <p:cNvSpPr txBox="1">
            <a:spLocks noChangeArrowheads="1"/>
          </p:cNvSpPr>
          <p:nvPr/>
        </p:nvSpPr>
        <p:spPr bwMode="auto">
          <a:xfrm>
            <a:off x="6843713" y="5089525"/>
            <a:ext cx="14620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2000" b="1" dirty="0">
                <a:latin typeface="Times New Roman" pitchFamily="18" charset="0"/>
              </a:rPr>
              <a:t>PSCF value</a:t>
            </a:r>
          </a:p>
          <a:p>
            <a:pPr latinLnBrk="0"/>
            <a:r>
              <a:rPr kumimoji="0" lang="en-US" altLang="ko-KR" sz="2000" b="1" dirty="0">
                <a:latin typeface="Times New Roman" pitchFamily="18" charset="0"/>
              </a:rPr>
              <a:t>Cell 1 = 2/3</a:t>
            </a:r>
          </a:p>
          <a:p>
            <a:pPr latinLnBrk="0"/>
            <a:r>
              <a:rPr kumimoji="0" lang="en-US" altLang="ko-KR" sz="2000" b="1" dirty="0">
                <a:latin typeface="Times New Roman" pitchFamily="18" charset="0"/>
              </a:rPr>
              <a:t>Cell 2 = 0/2</a:t>
            </a:r>
          </a:p>
        </p:txBody>
      </p:sp>
      <p:sp>
        <p:nvSpPr>
          <p:cNvPr id="159821" name="Freeform 77"/>
          <p:cNvSpPr>
            <a:spLocks/>
          </p:cNvSpPr>
          <p:nvPr/>
        </p:nvSpPr>
        <p:spPr bwMode="auto">
          <a:xfrm>
            <a:off x="1966913" y="1905000"/>
            <a:ext cx="2667000" cy="1739900"/>
          </a:xfrm>
          <a:custGeom>
            <a:avLst/>
            <a:gdLst>
              <a:gd name="T0" fmla="*/ 0 w 1680"/>
              <a:gd name="T1" fmla="*/ 0 h 1096"/>
              <a:gd name="T2" fmla="*/ 384 w 1680"/>
              <a:gd name="T3" fmla="*/ 960 h 1096"/>
              <a:gd name="T4" fmla="*/ 1248 w 1680"/>
              <a:gd name="T5" fmla="*/ 816 h 1096"/>
              <a:gd name="T6" fmla="*/ 1680 w 1680"/>
              <a:gd name="T7" fmla="*/ 864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0" h="1096">
                <a:moveTo>
                  <a:pt x="0" y="0"/>
                </a:moveTo>
                <a:cubicBezTo>
                  <a:pt x="88" y="412"/>
                  <a:pt x="176" y="824"/>
                  <a:pt x="384" y="960"/>
                </a:cubicBezTo>
                <a:cubicBezTo>
                  <a:pt x="592" y="1096"/>
                  <a:pt x="1032" y="832"/>
                  <a:pt x="1248" y="816"/>
                </a:cubicBezTo>
                <a:cubicBezTo>
                  <a:pt x="1464" y="800"/>
                  <a:pt x="1572" y="832"/>
                  <a:pt x="1680" y="864"/>
                </a:cubicBezTo>
              </a:path>
            </a:pathLst>
          </a:custGeom>
          <a:noFill/>
          <a:ln w="38100" cap="flat" cmpd="sng">
            <a:solidFill>
              <a:srgbClr val="66FF3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822" name="Freeform 78"/>
          <p:cNvSpPr>
            <a:spLocks/>
          </p:cNvSpPr>
          <p:nvPr/>
        </p:nvSpPr>
        <p:spPr bwMode="auto">
          <a:xfrm>
            <a:off x="4633913" y="1905000"/>
            <a:ext cx="2133600" cy="1346200"/>
          </a:xfrm>
          <a:custGeom>
            <a:avLst/>
            <a:gdLst>
              <a:gd name="T0" fmla="*/ 1344 w 1344"/>
              <a:gd name="T1" fmla="*/ 80 h 848"/>
              <a:gd name="T2" fmla="*/ 576 w 1344"/>
              <a:gd name="T3" fmla="*/ 128 h 848"/>
              <a:gd name="T4" fmla="*/ 0 w 1344"/>
              <a:gd name="T5" fmla="*/ 848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848">
                <a:moveTo>
                  <a:pt x="1344" y="80"/>
                </a:moveTo>
                <a:cubicBezTo>
                  <a:pt x="1072" y="40"/>
                  <a:pt x="800" y="0"/>
                  <a:pt x="576" y="128"/>
                </a:cubicBezTo>
                <a:cubicBezTo>
                  <a:pt x="352" y="256"/>
                  <a:pt x="176" y="552"/>
                  <a:pt x="0" y="848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823" name="Freeform 79"/>
          <p:cNvSpPr>
            <a:spLocks/>
          </p:cNvSpPr>
          <p:nvPr/>
        </p:nvSpPr>
        <p:spPr bwMode="auto">
          <a:xfrm>
            <a:off x="4633913" y="3200400"/>
            <a:ext cx="2667000" cy="1270000"/>
          </a:xfrm>
          <a:custGeom>
            <a:avLst/>
            <a:gdLst>
              <a:gd name="T0" fmla="*/ 1680 w 1680"/>
              <a:gd name="T1" fmla="*/ 800 h 800"/>
              <a:gd name="T2" fmla="*/ 816 w 1680"/>
              <a:gd name="T3" fmla="*/ 128 h 800"/>
              <a:gd name="T4" fmla="*/ 0 w 1680"/>
              <a:gd name="T5" fmla="*/ 32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0" h="800">
                <a:moveTo>
                  <a:pt x="1680" y="800"/>
                </a:moveTo>
                <a:cubicBezTo>
                  <a:pt x="1388" y="528"/>
                  <a:pt x="1096" y="256"/>
                  <a:pt x="816" y="128"/>
                </a:cubicBezTo>
                <a:cubicBezTo>
                  <a:pt x="536" y="0"/>
                  <a:pt x="268" y="16"/>
                  <a:pt x="0" y="32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824" name="Freeform 80"/>
          <p:cNvSpPr>
            <a:spLocks/>
          </p:cNvSpPr>
          <p:nvPr/>
        </p:nvSpPr>
        <p:spPr bwMode="auto">
          <a:xfrm>
            <a:off x="2271713" y="2819400"/>
            <a:ext cx="2362200" cy="1422400"/>
          </a:xfrm>
          <a:custGeom>
            <a:avLst/>
            <a:gdLst>
              <a:gd name="T0" fmla="*/ 0 w 1488"/>
              <a:gd name="T1" fmla="*/ 896 h 896"/>
              <a:gd name="T2" fmla="*/ 432 w 1488"/>
              <a:gd name="T3" fmla="*/ 128 h 896"/>
              <a:gd name="T4" fmla="*/ 768 w 1488"/>
              <a:gd name="T5" fmla="*/ 128 h 896"/>
              <a:gd name="T6" fmla="*/ 1488 w 1488"/>
              <a:gd name="T7" fmla="*/ 272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896">
                <a:moveTo>
                  <a:pt x="0" y="896"/>
                </a:moveTo>
                <a:cubicBezTo>
                  <a:pt x="152" y="576"/>
                  <a:pt x="304" y="256"/>
                  <a:pt x="432" y="128"/>
                </a:cubicBezTo>
                <a:cubicBezTo>
                  <a:pt x="560" y="0"/>
                  <a:pt x="592" y="104"/>
                  <a:pt x="768" y="128"/>
                </a:cubicBezTo>
                <a:cubicBezTo>
                  <a:pt x="944" y="152"/>
                  <a:pt x="1216" y="212"/>
                  <a:pt x="1488" y="272"/>
                </a:cubicBezTo>
              </a:path>
            </a:pathLst>
          </a:custGeom>
          <a:noFill/>
          <a:ln w="38100" cap="flat" cmpd="sng">
            <a:solidFill>
              <a:srgbClr val="66FF3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825" name="Freeform 81"/>
          <p:cNvSpPr>
            <a:spLocks/>
          </p:cNvSpPr>
          <p:nvPr/>
        </p:nvSpPr>
        <p:spPr bwMode="auto">
          <a:xfrm>
            <a:off x="2805113" y="1981200"/>
            <a:ext cx="3352800" cy="2590800"/>
          </a:xfrm>
          <a:custGeom>
            <a:avLst/>
            <a:gdLst>
              <a:gd name="T0" fmla="*/ 272 w 2112"/>
              <a:gd name="T1" fmla="*/ 0 h 1632"/>
              <a:gd name="T2" fmla="*/ 272 w 2112"/>
              <a:gd name="T3" fmla="*/ 1104 h 1632"/>
              <a:gd name="T4" fmla="*/ 1904 w 2112"/>
              <a:gd name="T5" fmla="*/ 1584 h 1632"/>
              <a:gd name="T6" fmla="*/ 1520 w 2112"/>
              <a:gd name="T7" fmla="*/ 816 h 1632"/>
              <a:gd name="T8" fmla="*/ 1136 w 2112"/>
              <a:gd name="T9" fmla="*/ 816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2" h="1632">
                <a:moveTo>
                  <a:pt x="272" y="0"/>
                </a:moveTo>
                <a:cubicBezTo>
                  <a:pt x="136" y="420"/>
                  <a:pt x="0" y="840"/>
                  <a:pt x="272" y="1104"/>
                </a:cubicBezTo>
                <a:cubicBezTo>
                  <a:pt x="544" y="1368"/>
                  <a:pt x="1696" y="1632"/>
                  <a:pt x="1904" y="1584"/>
                </a:cubicBezTo>
                <a:cubicBezTo>
                  <a:pt x="2112" y="1536"/>
                  <a:pt x="1648" y="944"/>
                  <a:pt x="1520" y="816"/>
                </a:cubicBezTo>
                <a:cubicBezTo>
                  <a:pt x="1392" y="688"/>
                  <a:pt x="1264" y="752"/>
                  <a:pt x="1136" y="816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826" name="Oval 82"/>
          <p:cNvSpPr>
            <a:spLocks noChangeArrowheads="1"/>
          </p:cNvSpPr>
          <p:nvPr/>
        </p:nvSpPr>
        <p:spPr bwMode="auto">
          <a:xfrm>
            <a:off x="6005513" y="19050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27" name="Oval 83"/>
          <p:cNvSpPr>
            <a:spLocks noChangeArrowheads="1"/>
          </p:cNvSpPr>
          <p:nvPr/>
        </p:nvSpPr>
        <p:spPr bwMode="auto">
          <a:xfrm>
            <a:off x="3262313" y="32766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28" name="Oval 84"/>
          <p:cNvSpPr>
            <a:spLocks noChangeArrowheads="1"/>
          </p:cNvSpPr>
          <p:nvPr/>
        </p:nvSpPr>
        <p:spPr bwMode="auto">
          <a:xfrm>
            <a:off x="2957513" y="32004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29" name="Oval 85"/>
          <p:cNvSpPr>
            <a:spLocks noChangeArrowheads="1"/>
          </p:cNvSpPr>
          <p:nvPr/>
        </p:nvSpPr>
        <p:spPr bwMode="auto">
          <a:xfrm>
            <a:off x="3033713" y="25146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30" name="Oval 86"/>
          <p:cNvSpPr>
            <a:spLocks noChangeArrowheads="1"/>
          </p:cNvSpPr>
          <p:nvPr/>
        </p:nvSpPr>
        <p:spPr bwMode="auto">
          <a:xfrm>
            <a:off x="3795713" y="31242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31" name="Oval 87"/>
          <p:cNvSpPr>
            <a:spLocks noChangeArrowheads="1"/>
          </p:cNvSpPr>
          <p:nvPr/>
        </p:nvSpPr>
        <p:spPr bwMode="auto">
          <a:xfrm>
            <a:off x="3643313" y="29718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32" name="Oval 88"/>
          <p:cNvSpPr>
            <a:spLocks noChangeArrowheads="1"/>
          </p:cNvSpPr>
          <p:nvPr/>
        </p:nvSpPr>
        <p:spPr bwMode="auto">
          <a:xfrm>
            <a:off x="5319713" y="33528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33" name="Oval 89"/>
          <p:cNvSpPr>
            <a:spLocks noChangeArrowheads="1"/>
          </p:cNvSpPr>
          <p:nvPr/>
        </p:nvSpPr>
        <p:spPr bwMode="auto">
          <a:xfrm>
            <a:off x="5395913" y="32004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34" name="Oval 90"/>
          <p:cNvSpPr>
            <a:spLocks noChangeArrowheads="1"/>
          </p:cNvSpPr>
          <p:nvPr/>
        </p:nvSpPr>
        <p:spPr bwMode="auto">
          <a:xfrm>
            <a:off x="5243513" y="44196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35" name="Oval 91"/>
          <p:cNvSpPr>
            <a:spLocks noChangeArrowheads="1"/>
          </p:cNvSpPr>
          <p:nvPr/>
        </p:nvSpPr>
        <p:spPr bwMode="auto">
          <a:xfrm>
            <a:off x="5091113" y="23622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36" name="Oval 92"/>
          <p:cNvSpPr>
            <a:spLocks noChangeArrowheads="1"/>
          </p:cNvSpPr>
          <p:nvPr/>
        </p:nvSpPr>
        <p:spPr bwMode="auto">
          <a:xfrm>
            <a:off x="6691313" y="38862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37" name="Oval 93"/>
          <p:cNvSpPr>
            <a:spLocks noChangeArrowheads="1"/>
          </p:cNvSpPr>
          <p:nvPr/>
        </p:nvSpPr>
        <p:spPr bwMode="auto">
          <a:xfrm>
            <a:off x="4557713" y="32004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38" name="Oval 94"/>
          <p:cNvSpPr>
            <a:spLocks noChangeArrowheads="1"/>
          </p:cNvSpPr>
          <p:nvPr/>
        </p:nvSpPr>
        <p:spPr bwMode="auto">
          <a:xfrm>
            <a:off x="2576513" y="34290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39" name="Oval 95"/>
          <p:cNvSpPr>
            <a:spLocks noChangeArrowheads="1"/>
          </p:cNvSpPr>
          <p:nvPr/>
        </p:nvSpPr>
        <p:spPr bwMode="auto">
          <a:xfrm>
            <a:off x="2271713" y="29718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40" name="Oval 96"/>
          <p:cNvSpPr>
            <a:spLocks noChangeArrowheads="1"/>
          </p:cNvSpPr>
          <p:nvPr/>
        </p:nvSpPr>
        <p:spPr bwMode="auto">
          <a:xfrm>
            <a:off x="2805113" y="30480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41" name="Rectangle 97"/>
          <p:cNvSpPr>
            <a:spLocks noChangeArrowheads="1"/>
          </p:cNvSpPr>
          <p:nvPr/>
        </p:nvSpPr>
        <p:spPr bwMode="auto">
          <a:xfrm>
            <a:off x="4953000" y="2971800"/>
            <a:ext cx="762000" cy="625475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42" name="Rectangle 98"/>
          <p:cNvSpPr>
            <a:spLocks noChangeArrowheads="1"/>
          </p:cNvSpPr>
          <p:nvPr/>
        </p:nvSpPr>
        <p:spPr bwMode="auto">
          <a:xfrm>
            <a:off x="2743200" y="2971800"/>
            <a:ext cx="762000" cy="625475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5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41" grpId="0" animBg="1"/>
      <p:bldP spid="1598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Future </a:t>
            </a:r>
            <a:r>
              <a:rPr lang="en-US" altLang="ko-KR" dirty="0" smtClean="0"/>
              <a:t>discussions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0996"/>
            <a:ext cx="3886200" cy="524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0100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I. Hwang, P.K. </a:t>
            </a:r>
            <a:r>
              <a:rPr lang="en-US" dirty="0" err="1"/>
              <a:t>Hopke</a:t>
            </a:r>
            <a:r>
              <a:rPr lang="en-US" dirty="0"/>
              <a:t> / Atmospheric Environment 41 (2007) 506–518</a:t>
            </a:r>
          </a:p>
        </p:txBody>
      </p:sp>
    </p:spTree>
    <p:extLst>
      <p:ext uri="{BB962C8B-B14F-4D97-AF65-F5344CB8AC3E}">
        <p14:creationId xmlns:p14="http://schemas.microsoft.com/office/powerpoint/2010/main" val="18855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Future </a:t>
            </a:r>
            <a:r>
              <a:rPr lang="en-US" altLang="ko-KR" dirty="0" smtClean="0"/>
              <a:t>discussions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9" y="1388006"/>
            <a:ext cx="4849811" cy="540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98194" y="-183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I. Hwang, P.K. </a:t>
            </a:r>
            <a:r>
              <a:rPr lang="en-US" dirty="0" err="1"/>
              <a:t>Hopke</a:t>
            </a:r>
            <a:r>
              <a:rPr lang="en-US" dirty="0"/>
              <a:t> / Atmospheric Environment 41 (2007) 506–518</a:t>
            </a:r>
          </a:p>
        </p:txBody>
      </p:sp>
    </p:spTree>
    <p:extLst>
      <p:ext uri="{BB962C8B-B14F-4D97-AF65-F5344CB8AC3E}">
        <p14:creationId xmlns:p14="http://schemas.microsoft.com/office/powerpoint/2010/main" val="35430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Future </a:t>
            </a:r>
            <a:r>
              <a:rPr lang="en-US" altLang="ko-KR" dirty="0" smtClean="0"/>
              <a:t>discussions</a:t>
            </a:r>
            <a:br>
              <a:rPr lang="en-US" altLang="ko-KR" dirty="0" smtClean="0"/>
            </a:br>
            <a:r>
              <a:rPr lang="en-US" altLang="ko-KR" dirty="0" smtClean="0"/>
              <a:t>3D- PMF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143125"/>
            <a:ext cx="85931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6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N. Li et al. / </a:t>
            </a:r>
            <a:r>
              <a:rPr lang="en-US" dirty="0" err="1"/>
              <a:t>Chemometrics</a:t>
            </a:r>
            <a:r>
              <a:rPr lang="en-US" dirty="0"/>
              <a:t> and Intelligent Laboratory Systems 129 (2013) 15–20</a:t>
            </a:r>
          </a:p>
        </p:txBody>
      </p:sp>
    </p:spTree>
    <p:extLst>
      <p:ext uri="{BB962C8B-B14F-4D97-AF65-F5344CB8AC3E}">
        <p14:creationId xmlns:p14="http://schemas.microsoft.com/office/powerpoint/2010/main" val="35189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Future </a:t>
            </a:r>
            <a:r>
              <a:rPr lang="en-US" altLang="ko-KR" dirty="0" smtClean="0"/>
              <a:t>discussions</a:t>
            </a:r>
            <a:br>
              <a:rPr lang="en-US" altLang="ko-KR" dirty="0" smtClean="0"/>
            </a:br>
            <a:r>
              <a:rPr lang="en-US" altLang="ko-KR" dirty="0" smtClean="0"/>
              <a:t>3D- PMF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453875" cy="501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5400" y="61792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N. Li et al. / </a:t>
            </a:r>
            <a:r>
              <a:rPr lang="en-US" dirty="0" err="1"/>
              <a:t>Chemometrics</a:t>
            </a:r>
            <a:r>
              <a:rPr lang="en-US" dirty="0"/>
              <a:t> and Intelligent Laboratory Systems 129 (2013) 15–20</a:t>
            </a:r>
          </a:p>
        </p:txBody>
      </p:sp>
    </p:spTree>
    <p:extLst>
      <p:ext uri="{BB962C8B-B14F-4D97-AF65-F5344CB8AC3E}">
        <p14:creationId xmlns:p14="http://schemas.microsoft.com/office/powerpoint/2010/main" val="13088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Prof </a:t>
            </a:r>
            <a:r>
              <a:rPr lang="en-US" dirty="0" err="1" smtClean="0"/>
              <a:t>Hopke</a:t>
            </a:r>
            <a:r>
              <a:rPr lang="en-US" dirty="0" smtClean="0"/>
              <a:t> @ Clarkson Uni.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http://people.clarkson.edu/~</a:t>
            </a:r>
            <a:r>
              <a:rPr lang="en-US" dirty="0" smtClean="0">
                <a:hlinkClick r:id="rId2"/>
              </a:rPr>
              <a:t>phopke/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EPA PMF 3.0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www.epa.gov/heasd/research/pmf.html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EPA PMF 4.1 Prof Larson @ UW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http://faculty.washington.edu/tlarson/CEE557/PMF%204.1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most current version PMF 5.0 US EPA is </a:t>
            </a:r>
            <a:r>
              <a:rPr lang="en-US" smtClean="0"/>
              <a:t>still working on it.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2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Introduction-air quality models</a:t>
            </a:r>
            <a:endParaRPr lang="en-US" dirty="0"/>
          </a:p>
        </p:txBody>
      </p:sp>
      <p:pic>
        <p:nvPicPr>
          <p:cNvPr id="4" name="Picture 2" descr="C:\Users\Huang\Desktop\2317464561771514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5" y="1600201"/>
            <a:ext cx="3943827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76800" y="1543971"/>
            <a:ext cx="3600450" cy="3248025"/>
            <a:chOff x="4800600" y="1752600"/>
            <a:chExt cx="3600450" cy="32480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752600"/>
              <a:ext cx="3600450" cy="324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876800" y="2133600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05800" y="1951702"/>
              <a:ext cx="95250" cy="2848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14400" y="52578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-Dispersion models: ISCST 3, AERMOD</a:t>
            </a:r>
          </a:p>
          <a:p>
            <a:r>
              <a:rPr lang="en-US" dirty="0" smtClean="0"/>
              <a:t>-Gridded models: WRF-</a:t>
            </a:r>
            <a:r>
              <a:rPr lang="en-US" dirty="0" err="1" smtClean="0"/>
              <a:t>Chem</a:t>
            </a:r>
            <a:r>
              <a:rPr lang="en-US" dirty="0" smtClean="0"/>
              <a:t>, CMAQ, </a:t>
            </a:r>
            <a:r>
              <a:rPr lang="en-US" dirty="0" err="1" smtClean="0"/>
              <a:t>CAMx</a:t>
            </a:r>
            <a:r>
              <a:rPr lang="en-US" dirty="0" smtClean="0"/>
              <a:t>, GOES-</a:t>
            </a:r>
            <a:r>
              <a:rPr lang="en-US" dirty="0" err="1" smtClean="0"/>
              <a:t>Chem</a:t>
            </a:r>
            <a:endParaRPr lang="en-US" dirty="0" smtClean="0"/>
          </a:p>
          <a:p>
            <a:r>
              <a:rPr lang="en-US" dirty="0" smtClean="0"/>
              <a:t>-Receptor models: PCA, PMF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535" y="4953001"/>
            <a:ext cx="6572865" cy="1323439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5875"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MODELS ARE WRONG,</a:t>
            </a:r>
          </a:p>
          <a:p>
            <a:r>
              <a:rPr lang="en-US" sz="4000" b="1" dirty="0" smtClean="0">
                <a:ln w="15875"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SOME ARE USEFUL.</a:t>
            </a:r>
            <a:endParaRPr lang="en-US" sz="4000" b="1" dirty="0">
              <a:ln w="15875" cmpd="sng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5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Introduction-dispersion models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38200" y="2212584"/>
            <a:ext cx="4086378" cy="3002294"/>
            <a:chOff x="457200" y="1524000"/>
            <a:chExt cx="4876800" cy="3793067"/>
          </a:xfrm>
        </p:grpSpPr>
        <p:pic>
          <p:nvPicPr>
            <p:cNvPr id="2050" name="Picture 2" descr="C:\Users\Huang\Desktop\Gaussian_Plum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24000"/>
              <a:ext cx="4876800" cy="3793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191000" y="2667000"/>
              <a:ext cx="76200" cy="7535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57800" y="2395478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Advantages:</a:t>
            </a:r>
          </a:p>
          <a:p>
            <a:r>
              <a:rPr lang="en-US" dirty="0" smtClean="0"/>
              <a:t>-relatively simple</a:t>
            </a:r>
          </a:p>
          <a:p>
            <a:r>
              <a:rPr lang="en-US" dirty="0" smtClean="0"/>
              <a:t>Disadvantages:</a:t>
            </a:r>
          </a:p>
          <a:p>
            <a:r>
              <a:rPr lang="en-US" dirty="0" smtClean="0"/>
              <a:t>-most of them do not have chemical reactions</a:t>
            </a:r>
          </a:p>
          <a:p>
            <a:r>
              <a:rPr lang="en-US" dirty="0" smtClean="0"/>
              <a:t>-difficult to apply on the cases with multiple emission sources</a:t>
            </a:r>
          </a:p>
          <a:p>
            <a:r>
              <a:rPr lang="en-US" dirty="0" smtClean="0"/>
              <a:t>-difficult to handle non-point sources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09800" y="1500489"/>
            <a:ext cx="4543654" cy="4426483"/>
            <a:chOff x="2209800" y="1500489"/>
            <a:chExt cx="4543654" cy="4426483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500489"/>
              <a:ext cx="4543654" cy="442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614727" y="1741773"/>
              <a:ext cx="37338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http://ops.fhwa.dot.gov/publications/viirpt/sec7.htm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7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Introduction-gridded models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676400"/>
            <a:ext cx="335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Advantages:</a:t>
            </a:r>
          </a:p>
          <a:p>
            <a:r>
              <a:rPr lang="en-US" dirty="0" smtClean="0"/>
              <a:t>-most physical/chemical processes in the atmosphere are considered</a:t>
            </a:r>
          </a:p>
          <a:p>
            <a:r>
              <a:rPr lang="en-US" dirty="0" smtClean="0"/>
              <a:t>-output with temporal/spatial variations</a:t>
            </a:r>
          </a:p>
          <a:p>
            <a:r>
              <a:rPr lang="en-US" dirty="0" smtClean="0"/>
              <a:t>Disadvantages:</a:t>
            </a:r>
          </a:p>
          <a:p>
            <a:r>
              <a:rPr lang="en-US" dirty="0" smtClean="0"/>
              <a:t>-need at least a small cluster computer</a:t>
            </a:r>
          </a:p>
          <a:p>
            <a:r>
              <a:rPr lang="en-US" dirty="0" smtClean="0"/>
              <a:t>-emission uncertainties</a:t>
            </a:r>
          </a:p>
          <a:p>
            <a:r>
              <a:rPr lang="en-US" dirty="0" smtClean="0"/>
              <a:t>-meteorological uncertainties</a:t>
            </a:r>
          </a:p>
          <a:p>
            <a:r>
              <a:rPr lang="en-US" dirty="0" smtClean="0"/>
              <a:t>-not user friendly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399"/>
            <a:ext cx="390525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8" y="3962400"/>
            <a:ext cx="455033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0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Introduction-receptor models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6002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Advantages:</a:t>
            </a:r>
          </a:p>
          <a:p>
            <a:r>
              <a:rPr lang="en-US" dirty="0" smtClean="0"/>
              <a:t>-simple and user friendly</a:t>
            </a:r>
          </a:p>
          <a:p>
            <a:r>
              <a:rPr lang="en-US" dirty="0" smtClean="0"/>
              <a:t>-output with temporal variations</a:t>
            </a:r>
          </a:p>
          <a:p>
            <a:r>
              <a:rPr lang="en-US" dirty="0" smtClean="0"/>
              <a:t>-can handle multiple emission sources </a:t>
            </a:r>
          </a:p>
          <a:p>
            <a:r>
              <a:rPr lang="en-US" dirty="0" smtClean="0"/>
              <a:t>Disadvantages:</a:t>
            </a:r>
          </a:p>
          <a:p>
            <a:r>
              <a:rPr lang="en-US" dirty="0" smtClean="0"/>
              <a:t>-assumptions are not always true</a:t>
            </a:r>
          </a:p>
          <a:p>
            <a:r>
              <a:rPr lang="en-US" dirty="0" smtClean="0"/>
              <a:t>-results are varied with different locations</a:t>
            </a:r>
          </a:p>
          <a:p>
            <a:r>
              <a:rPr lang="en-US" dirty="0" smtClean="0"/>
              <a:t>-most results are not quantitative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3" y="1752600"/>
            <a:ext cx="4400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863" y="5105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http://www.intechopen.com/books/air-quality/characteristics-and-application-of-receptor-models-to-the-atmospheric-aerosols-research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Receptor modeling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Filter-based measurements, IMPROVE sites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Aerosol Mass Spectrum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Metals, trace elements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Organic, carbon species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Simple correlations, multiple linear regression</a:t>
            </a:r>
          </a:p>
          <a:p>
            <a:pPr marL="0" indent="0">
              <a:buNone/>
            </a:pPr>
            <a:r>
              <a:rPr lang="en-US" dirty="0" smtClean="0"/>
              <a:t>    CMB,PCA, PMF, PSCF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2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Receptor modeling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5900"/>
            <a:ext cx="322162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NMF.png (673×16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81" y="1447800"/>
            <a:ext cx="486034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0425" y="3314701"/>
            <a:ext cx="8229600" cy="3162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MAJOR ASSUMPTIONS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source </a:t>
            </a:r>
            <a:r>
              <a:rPr lang="en-US" dirty="0"/>
              <a:t>profiles do not change significantly over time or do so in a reproducible manner so that the system is </a:t>
            </a:r>
            <a:r>
              <a:rPr lang="en-US" dirty="0" err="1" smtClean="0"/>
              <a:t>quasistationary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receptor species do not react chemically or undergo phase partitioning </a:t>
            </a:r>
            <a:r>
              <a:rPr lang="en-US" dirty="0" smtClean="0"/>
              <a:t>during </a:t>
            </a:r>
            <a:r>
              <a:rPr lang="en-US" dirty="0"/>
              <a:t>transport from source to </a:t>
            </a:r>
            <a:r>
              <a:rPr lang="en-US" dirty="0" smtClean="0"/>
              <a:t>receptor</a:t>
            </a:r>
          </a:p>
        </p:txBody>
      </p:sp>
    </p:spTree>
    <p:extLst>
      <p:ext uri="{BB962C8B-B14F-4D97-AF65-F5344CB8AC3E}">
        <p14:creationId xmlns:p14="http://schemas.microsoft.com/office/powerpoint/2010/main" val="24154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Receptor </a:t>
            </a:r>
            <a:r>
              <a:rPr lang="en-US" dirty="0" smtClean="0"/>
              <a:t>modeling</a:t>
            </a:r>
            <a:br>
              <a:rPr lang="en-US" dirty="0" smtClean="0"/>
            </a:br>
            <a:r>
              <a:rPr lang="en-US" dirty="0" smtClean="0"/>
              <a:t>Incremental concentrations approach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8" y="1393723"/>
            <a:ext cx="7315200" cy="477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33085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Lenschow</a:t>
            </a:r>
            <a:r>
              <a:rPr lang="en-US" dirty="0" smtClean="0"/>
              <a:t> et al., 2001 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791</Words>
  <Application>Microsoft Office PowerPoint</Application>
  <PresentationFormat>On-screen Show (4:3)</PresentationFormat>
  <Paragraphs>137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Critical Review and Meta-analysis of ambient particulate matter source apportionment using receptor models in Europe C.A. Belis, F. Karagulian, B.R. Larsen, P.K. Hopke Atmospheric Environment 69 (2013) 94-108</vt:lpstr>
      <vt:lpstr>Sections</vt:lpstr>
      <vt:lpstr>Introduction-air quality models</vt:lpstr>
      <vt:lpstr>Introduction-dispersion models</vt:lpstr>
      <vt:lpstr>Introduction-gridded models</vt:lpstr>
      <vt:lpstr>Introduction-receptor models</vt:lpstr>
      <vt:lpstr>Receptor modeling</vt:lpstr>
      <vt:lpstr>Receptor modeling</vt:lpstr>
      <vt:lpstr>Receptor modeling Incremental concentrations approach</vt:lpstr>
      <vt:lpstr>Receptor modeling Enrichment Factor</vt:lpstr>
      <vt:lpstr>Receptor modeling Chemical Mass Balance</vt:lpstr>
      <vt:lpstr>Receptor modeling Principal Component Analysis</vt:lpstr>
      <vt:lpstr>Receptor modeling Positive Matrix Factorization</vt:lpstr>
      <vt:lpstr>Receptor modeling PCA vs FA(PMF)</vt:lpstr>
      <vt:lpstr>Sources identification Organic compounds</vt:lpstr>
      <vt:lpstr>Sources identification</vt:lpstr>
      <vt:lpstr>Sources identification</vt:lpstr>
      <vt:lpstr>Sources identification</vt:lpstr>
      <vt:lpstr>Future discussions</vt:lpstr>
      <vt:lpstr>Future discussions PSCF</vt:lpstr>
      <vt:lpstr>Future discussions</vt:lpstr>
      <vt:lpstr>Future discussions</vt:lpstr>
      <vt:lpstr>Future discussions 3D- PMF</vt:lpstr>
      <vt:lpstr>Future discussions 3D- PMF</vt:lpstr>
      <vt:lpstr>Supporting information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Review and Meta-analysis of ambient particulate matter source apportionment using receptor models in Europe C.A. Belis, F. Karagulian, B.R. Larsen, P.K. Hopke Atmospheric Environment 69 (2013) 94-108</dc:title>
  <dc:creator>Huang</dc:creator>
  <cp:lastModifiedBy>Huang, Jiaoyan</cp:lastModifiedBy>
  <cp:revision>50</cp:revision>
  <dcterms:created xsi:type="dcterms:W3CDTF">2014-03-13T18:42:50Z</dcterms:created>
  <dcterms:modified xsi:type="dcterms:W3CDTF">2014-04-19T18:46:32Z</dcterms:modified>
</cp:coreProperties>
</file>